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AA1DA-D4D1-45B2-B44C-BD78622EC2F3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72727-55B4-453C-BF8E-100D7531FB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21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87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833438" y="833438"/>
            <a:ext cx="7726362" cy="9445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43325" cy="1758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733925" y="2362200"/>
            <a:ext cx="3743325" cy="1758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838200" y="4273550"/>
            <a:ext cx="3743325" cy="1758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33925" y="4273550"/>
            <a:ext cx="3743325" cy="1758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59161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2014-07-31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833438" y="833438"/>
            <a:ext cx="7778750" cy="965200"/>
            <a:chOff x="525" y="525"/>
            <a:chExt cx="4900" cy="608"/>
          </a:xfrm>
        </p:grpSpPr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525" y="525"/>
              <a:ext cx="4900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pl-PL" altLang="pl-PL" sz="3200" b="1">
                  <a:solidFill>
                    <a:srgbClr val="006666"/>
                  </a:solidFill>
                </a:rPr>
                <a:t>NAUCZYCIELE I PRACOWNICY SZKOŁY</a:t>
              </a:r>
            </a:p>
          </p:txBody>
        </p:sp>
      </p:grpSp>
      <p:sp>
        <p:nvSpPr>
          <p:cNvPr id="26627" name="Rectangle 3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anchor="t">
            <a:normAutofit fontScale="92500" lnSpcReduction="20000"/>
          </a:bodyPr>
          <a:lstStyle/>
          <a:p>
            <a:pPr marL="288925" indent="-288925" algn="l">
              <a:spcBef>
                <a:spcPts val="1013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Wszyscy pracownicy dbają o tworzenie przyjaznej atmosfery</a:t>
            </a:r>
            <a:br>
              <a:rPr lang="pl-PL" altLang="pl-PL" sz="2000" b="0" dirty="0">
                <a:solidFill>
                  <a:srgbClr val="003366"/>
                </a:solidFill>
              </a:rPr>
            </a:br>
            <a:r>
              <a:rPr lang="pl-PL" altLang="pl-PL" sz="2000" b="0" dirty="0">
                <a:solidFill>
                  <a:srgbClr val="003366"/>
                </a:solidFill>
              </a:rPr>
              <a:t>w szkole i czuwają nad bezpieczeństwem dzieci.</a:t>
            </a:r>
          </a:p>
          <a:p>
            <a:pPr marL="288925" indent="-288925" algn="l">
              <a:spcBef>
                <a:spcPts val="1013"/>
              </a:spcBef>
              <a:buClrTx/>
              <a:buSzPct val="75000"/>
              <a:buFontTx/>
              <a:buNone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endParaRPr lang="pl-PL" altLang="pl-PL" sz="2000" b="0" dirty="0">
              <a:solidFill>
                <a:srgbClr val="003366"/>
              </a:solidFill>
            </a:endParaRPr>
          </a:p>
          <a:p>
            <a:pPr marL="288925" indent="-288925" algn="l">
              <a:spcBef>
                <a:spcPts val="1013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Nauczyciele to dobrze wykształcona kadra pedagogiczna, która dostosowuje ofertę edukacyjną do zdiagnozowanych potrzeb</a:t>
            </a:r>
            <a:br>
              <a:rPr lang="pl-PL" altLang="pl-PL" sz="2000" b="0" dirty="0">
                <a:solidFill>
                  <a:srgbClr val="003366"/>
                </a:solidFill>
              </a:rPr>
            </a:br>
            <a:r>
              <a:rPr lang="pl-PL" altLang="pl-PL" sz="2000" b="0" dirty="0">
                <a:solidFill>
                  <a:srgbClr val="003366"/>
                </a:solidFill>
              </a:rPr>
              <a:t>i możliwości uczniów.</a:t>
            </a:r>
          </a:p>
          <a:p>
            <a:pPr marL="288925" indent="-288925" algn="l">
              <a:spcBef>
                <a:spcPts val="1013"/>
              </a:spcBef>
              <a:buClrTx/>
              <a:buSzPct val="75000"/>
              <a:buFontTx/>
              <a:buNone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endParaRPr lang="pl-PL" altLang="pl-PL" sz="2000" b="0" dirty="0">
              <a:solidFill>
                <a:srgbClr val="003366"/>
              </a:solidFill>
            </a:endParaRPr>
          </a:p>
          <a:p>
            <a:pPr marL="288925" indent="-288925" algn="l">
              <a:spcBef>
                <a:spcPts val="1013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Nauczyciele wychowania fizycznego stymulują wychowanków oraz ich rodziców, do różnorodnych form aktywności fizycznej - indywidualnej i zespołowej (koszykówka, piłka nożna, siatkówka, lekkoatletyka, gry zabawy rekreacyjno-ruchowe,   </a:t>
            </a:r>
            <a:r>
              <a:rPr lang="pl-PL" altLang="pl-PL" sz="2000" b="0" dirty="0" err="1">
                <a:solidFill>
                  <a:srgbClr val="003366"/>
                </a:solidFill>
              </a:rPr>
              <a:t>uni</a:t>
            </a:r>
            <a:r>
              <a:rPr lang="pl-PL" altLang="pl-PL" sz="2000" b="0" dirty="0">
                <a:solidFill>
                  <a:srgbClr val="003366"/>
                </a:solidFill>
              </a:rPr>
              <a:t>-hokej, badminton), bo dostrzegają szansę na promowanie zdrowego stylu życia i samorealizację. </a:t>
            </a:r>
          </a:p>
          <a:p>
            <a:pPr marL="288925" indent="-288925">
              <a:spcBef>
                <a:spcPts val="500"/>
              </a:spcBef>
              <a:buClrTx/>
              <a:buSzPct val="75000"/>
              <a:buFontTx/>
              <a:buNone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endParaRPr lang="pl-PL" altLang="pl-PL" sz="2000" b="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7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833438" y="833438"/>
            <a:ext cx="7778750" cy="787400"/>
            <a:chOff x="525" y="525"/>
            <a:chExt cx="4900" cy="496"/>
          </a:xfrm>
        </p:grpSpPr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525" y="525"/>
              <a:ext cx="4900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pl-PL" altLang="pl-PL" sz="3600" b="1">
                  <a:solidFill>
                    <a:srgbClr val="006666"/>
                  </a:solidFill>
                </a:rPr>
                <a:t>RODZICE</a:t>
              </a:r>
            </a:p>
          </p:txBody>
        </p:sp>
      </p:grpSp>
      <p:sp>
        <p:nvSpPr>
          <p:cNvPr id="27651" name="Rectangle 3"/>
          <p:cNvSpPr>
            <a:spLocks noGrp="1" noChangeArrowheads="1"/>
          </p:cNvSpPr>
          <p:nvPr>
            <p:ph type="body"/>
          </p:nvPr>
        </p:nvSpPr>
        <p:spPr>
          <a:xfrm>
            <a:off x="838200" y="1988840"/>
            <a:ext cx="7693025" cy="409763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anchor="t">
            <a:normAutofit fontScale="92500" lnSpcReduction="10000"/>
          </a:bodyPr>
          <a:lstStyle/>
          <a:p>
            <a:pPr marL="342900" indent="-288925" algn="l">
              <a:lnSpc>
                <a:spcPct val="10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1" i="1" u="sng" dirty="0">
                <a:solidFill>
                  <a:srgbClr val="003366"/>
                </a:solidFill>
              </a:rPr>
              <a:t>Rodzice to partnerzy naszej szkoły mający wpływ na:</a:t>
            </a:r>
            <a:endParaRPr lang="pl-PL" altLang="pl-PL" sz="1600" b="1" u="sng" dirty="0">
              <a:solidFill>
                <a:srgbClr val="003366"/>
              </a:solidFill>
            </a:endParaRP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Program wychowawczy i Program profilaktyki;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Koncepcję pracy szkoły, Wizję, Misję i Model Absolwenta;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Wybór ubezpieczyciela i ustalenie wysokości składki ubezpieczeniowej;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Wybór oferty wycieczek, rajdów, wybór miejsca i organizatora „zielonej szkoły”;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Opiniowanie dokumentów, wydatkowanie funduszy Rady Rodziców;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Opiniowanie organizacji pracy szkoły; 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Organizację uroczystości szkolnych i klasowych;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Realizacje programu szkoły promującej zdrowie;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Organizację Festynu Rodzinnego „Mama, Tata, Ja”;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Cykliczne zajęcia profilaktyczne w ramach współpracy ze specjalistami;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Współpracę z instytucjami wspierającymi szkołę;</a:t>
            </a:r>
          </a:p>
          <a:p>
            <a:pPr marL="342900" indent="-288925" algn="l">
              <a:lnSpc>
                <a:spcPct val="100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600" b="0" dirty="0">
                <a:solidFill>
                  <a:srgbClr val="003366"/>
                </a:solidFill>
              </a:rPr>
              <a:t>Opiniowanie oceny stażu nauczycieli realizujących awans zawodowy.</a:t>
            </a:r>
          </a:p>
        </p:txBody>
      </p:sp>
    </p:spTree>
    <p:extLst>
      <p:ext uri="{BB962C8B-B14F-4D97-AF65-F5344CB8AC3E}">
        <p14:creationId xmlns:p14="http://schemas.microsoft.com/office/powerpoint/2010/main" val="396854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833438" y="833438"/>
            <a:ext cx="7778750" cy="862012"/>
            <a:chOff x="525" y="525"/>
            <a:chExt cx="4900" cy="543"/>
          </a:xfrm>
        </p:grpSpPr>
        <p:sp>
          <p:nvSpPr>
            <p:cNvPr id="31746" name="Text Box 2"/>
            <p:cNvSpPr txBox="1">
              <a:spLocks noChangeArrowheads="1"/>
            </p:cNvSpPr>
            <p:nvPr/>
          </p:nvSpPr>
          <p:spPr bwMode="auto">
            <a:xfrm>
              <a:off x="525" y="525"/>
              <a:ext cx="490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pl-PL" altLang="pl-PL" sz="3600" b="1">
                  <a:solidFill>
                    <a:srgbClr val="006666"/>
                  </a:solidFill>
                </a:rPr>
                <a:t>UCZNIOWIE</a:t>
              </a:r>
            </a:p>
          </p:txBody>
        </p:sp>
      </p:grpSp>
      <p:sp>
        <p:nvSpPr>
          <p:cNvPr id="31747" name="Rectangle 3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4405313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/>
          <a:p>
            <a:pPr marL="288925" indent="-288925" algn="l">
              <a:lnSpc>
                <a:spcPct val="115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Podejmują różnorodne działania na rzecz własnego rozwoju</a:t>
            </a:r>
            <a:br>
              <a:rPr lang="pl-PL" altLang="pl-PL" sz="2000" b="0" dirty="0">
                <a:solidFill>
                  <a:srgbClr val="003366"/>
                </a:solidFill>
              </a:rPr>
            </a:br>
            <a:r>
              <a:rPr lang="pl-PL" altLang="pl-PL" sz="2000" b="0" dirty="0">
                <a:solidFill>
                  <a:srgbClr val="003366"/>
                </a:solidFill>
              </a:rPr>
              <a:t>i rozwoju szkoły, proponują i realizują inicjatywy szkolne</a:t>
            </a:r>
            <a:br>
              <a:rPr lang="pl-PL" altLang="pl-PL" sz="2000" b="0" dirty="0">
                <a:solidFill>
                  <a:srgbClr val="003366"/>
                </a:solidFill>
              </a:rPr>
            </a:br>
            <a:r>
              <a:rPr lang="pl-PL" altLang="pl-PL" sz="2000" b="0" dirty="0">
                <a:solidFill>
                  <a:srgbClr val="003366"/>
                </a:solidFill>
              </a:rPr>
              <a:t>i pozaszkolne poprzez dobrze pracujący Samorząd Uczniowski.</a:t>
            </a:r>
          </a:p>
          <a:p>
            <a:pPr marL="288925" indent="-288925" algn="l">
              <a:lnSpc>
                <a:spcPct val="115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Rozwijają swoje zainteresowania i pasje, poprzez ofertę kół zainteresowań, udział w zajęciach warsztatowych.</a:t>
            </a:r>
          </a:p>
          <a:p>
            <a:pPr marL="288925" indent="-288925" algn="l">
              <a:lnSpc>
                <a:spcPct val="115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Reprezentują szkołę podczas konkurów i zawodów na szczeblu miejskim, regionalnym, ogólnopolskim.</a:t>
            </a:r>
          </a:p>
          <a:p>
            <a:pPr marL="288925" indent="-288925" algn="l">
              <a:lnSpc>
                <a:spcPct val="115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Uczestniczą w planowaniu procesów edukacyjnych zgłaszając swoje propozycje dotyczące życia szkoły.</a:t>
            </a:r>
          </a:p>
          <a:p>
            <a:pPr marL="288925" indent="-288925" algn="l">
              <a:lnSpc>
                <a:spcPct val="115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288925" algn="l"/>
                <a:tab pos="393700" algn="l"/>
                <a:tab pos="842963" algn="l"/>
                <a:tab pos="1292225" algn="l"/>
                <a:tab pos="1741488" algn="l"/>
                <a:tab pos="2190750" algn="l"/>
                <a:tab pos="2640013" algn="l"/>
                <a:tab pos="3089275" algn="l"/>
                <a:tab pos="3538538" algn="l"/>
                <a:tab pos="3987800" algn="l"/>
                <a:tab pos="4437063" algn="l"/>
                <a:tab pos="4886325" algn="l"/>
                <a:tab pos="5335588" algn="l"/>
                <a:tab pos="5784850" algn="l"/>
                <a:tab pos="6234113" algn="l"/>
                <a:tab pos="6683375" algn="l"/>
                <a:tab pos="7132638" algn="l"/>
                <a:tab pos="7581900" algn="l"/>
                <a:tab pos="8031163" algn="l"/>
                <a:tab pos="8480425" algn="l"/>
                <a:tab pos="8929688" algn="l"/>
              </a:tabLst>
            </a:pPr>
            <a:r>
              <a:rPr lang="pl-PL" altLang="pl-PL" sz="2000" b="0" dirty="0">
                <a:solidFill>
                  <a:srgbClr val="003366"/>
                </a:solidFill>
              </a:rPr>
              <a:t>Uczestniczą w wielu akcjach promujących pożądane postawy społeczne, co przynosi pozytywne rezultaty wychowawcze.</a:t>
            </a:r>
          </a:p>
        </p:txBody>
      </p:sp>
    </p:spTree>
    <p:extLst>
      <p:ext uri="{BB962C8B-B14F-4D97-AF65-F5344CB8AC3E}">
        <p14:creationId xmlns:p14="http://schemas.microsoft.com/office/powerpoint/2010/main" val="350645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833438" y="833438"/>
            <a:ext cx="7778750" cy="831850"/>
            <a:chOff x="525" y="525"/>
            <a:chExt cx="4900" cy="524"/>
          </a:xfrm>
        </p:grpSpPr>
        <p:sp>
          <p:nvSpPr>
            <p:cNvPr id="32770" name="Text Box 2"/>
            <p:cNvSpPr txBox="1">
              <a:spLocks noChangeArrowheads="1"/>
            </p:cNvSpPr>
            <p:nvPr/>
          </p:nvSpPr>
          <p:spPr bwMode="auto">
            <a:xfrm>
              <a:off x="525" y="525"/>
              <a:ext cx="4900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pl-PL" altLang="pl-PL" sz="3600" b="1">
                  <a:solidFill>
                    <a:srgbClr val="006666"/>
                  </a:solidFill>
                </a:rPr>
                <a:t>WSPIERAMY SIĘ</a:t>
              </a:r>
            </a:p>
          </p:txBody>
        </p:sp>
      </p:grp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238500" y="2303463"/>
            <a:ext cx="3727450" cy="2171700"/>
            <a:chOff x="2040" y="1451"/>
            <a:chExt cx="2348" cy="1368"/>
          </a:xfrm>
        </p:grpSpPr>
        <p:cxnSp>
          <p:nvCxnSpPr>
            <p:cNvPr id="32772" name="AutoShape 4"/>
            <p:cNvCxnSpPr>
              <a:cxnSpLocks noChangeShapeType="1"/>
            </p:cNvCxnSpPr>
            <p:nvPr/>
          </p:nvCxnSpPr>
          <p:spPr bwMode="auto">
            <a:xfrm rot="16200000" flipV="1">
              <a:off x="3471" y="1717"/>
              <a:ext cx="316" cy="836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773" name="AutoShape 5"/>
            <p:cNvCxnSpPr>
              <a:cxnSpLocks noChangeShapeType="1"/>
            </p:cNvCxnSpPr>
            <p:nvPr/>
          </p:nvCxnSpPr>
          <p:spPr bwMode="auto">
            <a:xfrm rot="16200000" flipV="1">
              <a:off x="3054" y="2135"/>
              <a:ext cx="316" cy="0"/>
            </a:xfrm>
            <a:prstGeom prst="bentConnector2">
              <a:avLst/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774" name="AutoShape 6"/>
            <p:cNvCxnSpPr>
              <a:cxnSpLocks noChangeShapeType="1"/>
            </p:cNvCxnSpPr>
            <p:nvPr/>
          </p:nvCxnSpPr>
          <p:spPr bwMode="auto">
            <a:xfrm rot="16200000">
              <a:off x="2639" y="1719"/>
              <a:ext cx="316" cy="831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2871" y="1451"/>
              <a:ext cx="682" cy="526"/>
              <a:chOff x="2871" y="1451"/>
              <a:chExt cx="682" cy="526"/>
            </a:xfrm>
          </p:grpSpPr>
          <p:sp>
            <p:nvSpPr>
              <p:cNvPr id="32776" name="Freeform 8"/>
              <p:cNvSpPr>
                <a:spLocks noChangeArrowheads="1"/>
              </p:cNvSpPr>
              <p:nvPr/>
            </p:nvSpPr>
            <p:spPr bwMode="auto">
              <a:xfrm>
                <a:off x="2871" y="1451"/>
                <a:ext cx="682" cy="526"/>
              </a:xfrm>
              <a:custGeom>
                <a:avLst/>
                <a:gdLst>
                  <a:gd name="T0" fmla="*/ 387 w 3014"/>
                  <a:gd name="T1" fmla="*/ 0 h 2325"/>
                  <a:gd name="T2" fmla="*/ 0 w 3014"/>
                  <a:gd name="T3" fmla="*/ 387 h 2325"/>
                  <a:gd name="T4" fmla="*/ 0 w 3014"/>
                  <a:gd name="T5" fmla="*/ 1936 h 2325"/>
                  <a:gd name="T6" fmla="*/ 387 w 3014"/>
                  <a:gd name="T7" fmla="*/ 2324 h 2325"/>
                  <a:gd name="T8" fmla="*/ 2625 w 3014"/>
                  <a:gd name="T9" fmla="*/ 2324 h 2325"/>
                  <a:gd name="T10" fmla="*/ 3013 w 3014"/>
                  <a:gd name="T11" fmla="*/ 1936 h 2325"/>
                  <a:gd name="T12" fmla="*/ 3013 w 3014"/>
                  <a:gd name="T13" fmla="*/ 387 h 2325"/>
                  <a:gd name="T14" fmla="*/ 2625 w 3014"/>
                  <a:gd name="T15" fmla="*/ 0 h 2325"/>
                  <a:gd name="T16" fmla="*/ 387 w 3014"/>
                  <a:gd name="T17" fmla="*/ 0 h 2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4" h="2325">
                    <a:moveTo>
                      <a:pt x="387" y="0"/>
                    </a:moveTo>
                    <a:cubicBezTo>
                      <a:pt x="193" y="0"/>
                      <a:pt x="0" y="193"/>
                      <a:pt x="0" y="387"/>
                    </a:cubicBezTo>
                    <a:lnTo>
                      <a:pt x="0" y="1936"/>
                    </a:lnTo>
                    <a:cubicBezTo>
                      <a:pt x="0" y="2130"/>
                      <a:pt x="193" y="2324"/>
                      <a:pt x="387" y="2324"/>
                    </a:cubicBezTo>
                    <a:lnTo>
                      <a:pt x="2625" y="2324"/>
                    </a:lnTo>
                    <a:cubicBezTo>
                      <a:pt x="2819" y="2324"/>
                      <a:pt x="3013" y="2130"/>
                      <a:pt x="3013" y="1936"/>
                    </a:cubicBezTo>
                    <a:lnTo>
                      <a:pt x="3013" y="387"/>
                    </a:lnTo>
                    <a:cubicBezTo>
                      <a:pt x="3013" y="193"/>
                      <a:pt x="2819" y="0"/>
                      <a:pt x="2625" y="0"/>
                    </a:cubicBezTo>
                    <a:lnTo>
                      <a:pt x="387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77" name="Text Box 9"/>
              <p:cNvSpPr txBox="1">
                <a:spLocks noChangeArrowheads="1"/>
              </p:cNvSpPr>
              <p:nvPr/>
            </p:nvSpPr>
            <p:spPr bwMode="auto">
              <a:xfrm>
                <a:off x="2897" y="1477"/>
                <a:ext cx="631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UCZEŃ</a:t>
                </a:r>
              </a:p>
            </p:txBody>
          </p:sp>
        </p:grpSp>
        <p:grpSp>
          <p:nvGrpSpPr>
            <p:cNvPr id="32778" name="Group 10"/>
            <p:cNvGrpSpPr>
              <a:grpSpLocks/>
            </p:cNvGrpSpPr>
            <p:nvPr/>
          </p:nvGrpSpPr>
          <p:grpSpPr bwMode="auto">
            <a:xfrm>
              <a:off x="2040" y="2293"/>
              <a:ext cx="681" cy="526"/>
              <a:chOff x="2040" y="2293"/>
              <a:chExt cx="681" cy="526"/>
            </a:xfrm>
          </p:grpSpPr>
          <p:sp>
            <p:nvSpPr>
              <p:cNvPr id="32779" name="Freeform 11"/>
              <p:cNvSpPr>
                <a:spLocks noChangeArrowheads="1"/>
              </p:cNvSpPr>
              <p:nvPr/>
            </p:nvSpPr>
            <p:spPr bwMode="auto">
              <a:xfrm>
                <a:off x="2040" y="2293"/>
                <a:ext cx="681" cy="526"/>
              </a:xfrm>
              <a:custGeom>
                <a:avLst/>
                <a:gdLst>
                  <a:gd name="T0" fmla="*/ 387 w 3008"/>
                  <a:gd name="T1" fmla="*/ 0 h 2326"/>
                  <a:gd name="T2" fmla="*/ 0 w 3008"/>
                  <a:gd name="T3" fmla="*/ 387 h 2326"/>
                  <a:gd name="T4" fmla="*/ 0 w 3008"/>
                  <a:gd name="T5" fmla="*/ 1937 h 2326"/>
                  <a:gd name="T6" fmla="*/ 387 w 3008"/>
                  <a:gd name="T7" fmla="*/ 2325 h 2326"/>
                  <a:gd name="T8" fmla="*/ 2620 w 3008"/>
                  <a:gd name="T9" fmla="*/ 2325 h 2326"/>
                  <a:gd name="T10" fmla="*/ 3007 w 3008"/>
                  <a:gd name="T11" fmla="*/ 1937 h 2326"/>
                  <a:gd name="T12" fmla="*/ 3007 w 3008"/>
                  <a:gd name="T13" fmla="*/ 387 h 2326"/>
                  <a:gd name="T14" fmla="*/ 2620 w 3008"/>
                  <a:gd name="T15" fmla="*/ 0 h 2326"/>
                  <a:gd name="T16" fmla="*/ 387 w 3008"/>
                  <a:gd name="T17" fmla="*/ 0 h 2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8" h="2326">
                    <a:moveTo>
                      <a:pt x="387" y="0"/>
                    </a:moveTo>
                    <a:cubicBezTo>
                      <a:pt x="193" y="0"/>
                      <a:pt x="0" y="193"/>
                      <a:pt x="0" y="387"/>
                    </a:cubicBezTo>
                    <a:lnTo>
                      <a:pt x="0" y="1937"/>
                    </a:lnTo>
                    <a:cubicBezTo>
                      <a:pt x="0" y="2131"/>
                      <a:pt x="193" y="2325"/>
                      <a:pt x="387" y="2325"/>
                    </a:cubicBezTo>
                    <a:lnTo>
                      <a:pt x="2620" y="2325"/>
                    </a:lnTo>
                    <a:cubicBezTo>
                      <a:pt x="2813" y="2325"/>
                      <a:pt x="3007" y="2131"/>
                      <a:pt x="3007" y="1937"/>
                    </a:cubicBezTo>
                    <a:lnTo>
                      <a:pt x="3007" y="387"/>
                    </a:lnTo>
                    <a:cubicBezTo>
                      <a:pt x="3007" y="193"/>
                      <a:pt x="2813" y="0"/>
                      <a:pt x="2620" y="0"/>
                    </a:cubicBezTo>
                    <a:lnTo>
                      <a:pt x="387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80" name="Text Box 12"/>
              <p:cNvSpPr txBox="1">
                <a:spLocks noChangeArrowheads="1"/>
              </p:cNvSpPr>
              <p:nvPr/>
            </p:nvSpPr>
            <p:spPr bwMode="auto">
              <a:xfrm>
                <a:off x="2065" y="2319"/>
                <a:ext cx="630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RODZIC</a:t>
                </a:r>
              </a:p>
            </p:txBody>
          </p:sp>
        </p:grpSp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>
              <a:off x="2871" y="2293"/>
              <a:ext cx="682" cy="526"/>
              <a:chOff x="2871" y="2293"/>
              <a:chExt cx="682" cy="526"/>
            </a:xfrm>
          </p:grpSpPr>
          <p:sp>
            <p:nvSpPr>
              <p:cNvPr id="32782" name="Freeform 14"/>
              <p:cNvSpPr>
                <a:spLocks noChangeArrowheads="1"/>
              </p:cNvSpPr>
              <p:nvPr/>
            </p:nvSpPr>
            <p:spPr bwMode="auto">
              <a:xfrm>
                <a:off x="2871" y="2293"/>
                <a:ext cx="682" cy="526"/>
              </a:xfrm>
              <a:custGeom>
                <a:avLst/>
                <a:gdLst>
                  <a:gd name="T0" fmla="*/ 387 w 3014"/>
                  <a:gd name="T1" fmla="*/ 0 h 2326"/>
                  <a:gd name="T2" fmla="*/ 0 w 3014"/>
                  <a:gd name="T3" fmla="*/ 387 h 2326"/>
                  <a:gd name="T4" fmla="*/ 0 w 3014"/>
                  <a:gd name="T5" fmla="*/ 1937 h 2326"/>
                  <a:gd name="T6" fmla="*/ 387 w 3014"/>
                  <a:gd name="T7" fmla="*/ 2325 h 2326"/>
                  <a:gd name="T8" fmla="*/ 2625 w 3014"/>
                  <a:gd name="T9" fmla="*/ 2325 h 2326"/>
                  <a:gd name="T10" fmla="*/ 3013 w 3014"/>
                  <a:gd name="T11" fmla="*/ 1937 h 2326"/>
                  <a:gd name="T12" fmla="*/ 3013 w 3014"/>
                  <a:gd name="T13" fmla="*/ 387 h 2326"/>
                  <a:gd name="T14" fmla="*/ 2625 w 3014"/>
                  <a:gd name="T15" fmla="*/ 0 h 2326"/>
                  <a:gd name="T16" fmla="*/ 387 w 3014"/>
                  <a:gd name="T17" fmla="*/ 0 h 2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4" h="2326">
                    <a:moveTo>
                      <a:pt x="387" y="0"/>
                    </a:moveTo>
                    <a:cubicBezTo>
                      <a:pt x="193" y="0"/>
                      <a:pt x="0" y="193"/>
                      <a:pt x="0" y="387"/>
                    </a:cubicBezTo>
                    <a:lnTo>
                      <a:pt x="0" y="1937"/>
                    </a:lnTo>
                    <a:cubicBezTo>
                      <a:pt x="0" y="2131"/>
                      <a:pt x="193" y="2325"/>
                      <a:pt x="387" y="2325"/>
                    </a:cubicBezTo>
                    <a:lnTo>
                      <a:pt x="2625" y="2325"/>
                    </a:lnTo>
                    <a:cubicBezTo>
                      <a:pt x="2819" y="2325"/>
                      <a:pt x="3013" y="2131"/>
                      <a:pt x="3013" y="1937"/>
                    </a:cubicBezTo>
                    <a:lnTo>
                      <a:pt x="3013" y="387"/>
                    </a:lnTo>
                    <a:cubicBezTo>
                      <a:pt x="3013" y="193"/>
                      <a:pt x="2819" y="0"/>
                      <a:pt x="2625" y="0"/>
                    </a:cubicBezTo>
                    <a:lnTo>
                      <a:pt x="387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83" name="Text Box 15"/>
              <p:cNvSpPr txBox="1">
                <a:spLocks noChangeArrowheads="1"/>
              </p:cNvSpPr>
              <p:nvPr/>
            </p:nvSpPr>
            <p:spPr bwMode="auto">
              <a:xfrm>
                <a:off x="2897" y="2319"/>
                <a:ext cx="631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NAUCZYCIEL</a:t>
                </a:r>
              </a:p>
            </p:txBody>
          </p:sp>
        </p:grpSp>
        <p:grpSp>
          <p:nvGrpSpPr>
            <p:cNvPr id="32784" name="Group 16"/>
            <p:cNvGrpSpPr>
              <a:grpSpLocks/>
            </p:cNvGrpSpPr>
            <p:nvPr/>
          </p:nvGrpSpPr>
          <p:grpSpPr bwMode="auto">
            <a:xfrm>
              <a:off x="3706" y="2293"/>
              <a:ext cx="682" cy="526"/>
              <a:chOff x="3706" y="2293"/>
              <a:chExt cx="682" cy="526"/>
            </a:xfrm>
          </p:grpSpPr>
          <p:sp>
            <p:nvSpPr>
              <p:cNvPr id="32785" name="Freeform 17"/>
              <p:cNvSpPr>
                <a:spLocks noChangeArrowheads="1"/>
              </p:cNvSpPr>
              <p:nvPr/>
            </p:nvSpPr>
            <p:spPr bwMode="auto">
              <a:xfrm>
                <a:off x="3706" y="2293"/>
                <a:ext cx="682" cy="526"/>
              </a:xfrm>
              <a:custGeom>
                <a:avLst/>
                <a:gdLst>
                  <a:gd name="T0" fmla="*/ 387 w 3014"/>
                  <a:gd name="T1" fmla="*/ 0 h 2326"/>
                  <a:gd name="T2" fmla="*/ 0 w 3014"/>
                  <a:gd name="T3" fmla="*/ 387 h 2326"/>
                  <a:gd name="T4" fmla="*/ 0 w 3014"/>
                  <a:gd name="T5" fmla="*/ 1937 h 2326"/>
                  <a:gd name="T6" fmla="*/ 387 w 3014"/>
                  <a:gd name="T7" fmla="*/ 2325 h 2326"/>
                  <a:gd name="T8" fmla="*/ 2625 w 3014"/>
                  <a:gd name="T9" fmla="*/ 2325 h 2326"/>
                  <a:gd name="T10" fmla="*/ 3013 w 3014"/>
                  <a:gd name="T11" fmla="*/ 1937 h 2326"/>
                  <a:gd name="T12" fmla="*/ 3013 w 3014"/>
                  <a:gd name="T13" fmla="*/ 387 h 2326"/>
                  <a:gd name="T14" fmla="*/ 2625 w 3014"/>
                  <a:gd name="T15" fmla="*/ 0 h 2326"/>
                  <a:gd name="T16" fmla="*/ 387 w 3014"/>
                  <a:gd name="T17" fmla="*/ 0 h 2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4" h="2326">
                    <a:moveTo>
                      <a:pt x="387" y="0"/>
                    </a:moveTo>
                    <a:cubicBezTo>
                      <a:pt x="193" y="0"/>
                      <a:pt x="0" y="193"/>
                      <a:pt x="0" y="387"/>
                    </a:cubicBezTo>
                    <a:lnTo>
                      <a:pt x="0" y="1937"/>
                    </a:lnTo>
                    <a:cubicBezTo>
                      <a:pt x="0" y="2131"/>
                      <a:pt x="193" y="2325"/>
                      <a:pt x="387" y="2325"/>
                    </a:cubicBezTo>
                    <a:lnTo>
                      <a:pt x="2625" y="2325"/>
                    </a:lnTo>
                    <a:cubicBezTo>
                      <a:pt x="2819" y="2325"/>
                      <a:pt x="3013" y="2131"/>
                      <a:pt x="3013" y="1937"/>
                    </a:cubicBezTo>
                    <a:lnTo>
                      <a:pt x="3013" y="387"/>
                    </a:lnTo>
                    <a:cubicBezTo>
                      <a:pt x="3013" y="193"/>
                      <a:pt x="2819" y="0"/>
                      <a:pt x="2625" y="0"/>
                    </a:cubicBezTo>
                    <a:lnTo>
                      <a:pt x="387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86" name="Text Box 18"/>
              <p:cNvSpPr txBox="1">
                <a:spLocks noChangeArrowheads="1"/>
              </p:cNvSpPr>
              <p:nvPr/>
            </p:nvSpPr>
            <p:spPr bwMode="auto">
              <a:xfrm>
                <a:off x="3732" y="2319"/>
                <a:ext cx="631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PEDAGOG</a:t>
                </a:r>
              </a:p>
            </p:txBody>
          </p:sp>
        </p:grpSp>
      </p:grp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5616575" y="4535488"/>
            <a:ext cx="3292475" cy="2212975"/>
            <a:chOff x="3538" y="2857"/>
            <a:chExt cx="2074" cy="1394"/>
          </a:xfrm>
        </p:grpSpPr>
        <p:cxnSp>
          <p:nvCxnSpPr>
            <p:cNvPr id="32788" name="AutoShape 20"/>
            <p:cNvCxnSpPr>
              <a:cxnSpLocks noChangeShapeType="1"/>
            </p:cNvCxnSpPr>
            <p:nvPr/>
          </p:nvCxnSpPr>
          <p:spPr bwMode="auto">
            <a:xfrm rot="16200000" flipV="1">
              <a:off x="4782" y="3185"/>
              <a:ext cx="321" cy="738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789" name="AutoShape 21"/>
            <p:cNvCxnSpPr>
              <a:cxnSpLocks noChangeShapeType="1"/>
            </p:cNvCxnSpPr>
            <p:nvPr/>
          </p:nvCxnSpPr>
          <p:spPr bwMode="auto">
            <a:xfrm rot="16200000" flipV="1">
              <a:off x="4414" y="3554"/>
              <a:ext cx="321" cy="0"/>
            </a:xfrm>
            <a:prstGeom prst="bentConnector2">
              <a:avLst/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790" name="AutoShape 22"/>
            <p:cNvCxnSpPr>
              <a:cxnSpLocks noChangeShapeType="1"/>
            </p:cNvCxnSpPr>
            <p:nvPr/>
          </p:nvCxnSpPr>
          <p:spPr bwMode="auto">
            <a:xfrm rot="16200000">
              <a:off x="4046" y="3186"/>
              <a:ext cx="321" cy="735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32791" name="Group 23"/>
            <p:cNvGrpSpPr>
              <a:grpSpLocks/>
            </p:cNvGrpSpPr>
            <p:nvPr/>
          </p:nvGrpSpPr>
          <p:grpSpPr bwMode="auto">
            <a:xfrm>
              <a:off x="4274" y="2857"/>
              <a:ext cx="601" cy="536"/>
              <a:chOff x="4274" y="2857"/>
              <a:chExt cx="601" cy="536"/>
            </a:xfrm>
          </p:grpSpPr>
          <p:sp>
            <p:nvSpPr>
              <p:cNvPr id="32792" name="Freeform 24"/>
              <p:cNvSpPr>
                <a:spLocks noChangeArrowheads="1"/>
              </p:cNvSpPr>
              <p:nvPr/>
            </p:nvSpPr>
            <p:spPr bwMode="auto">
              <a:xfrm>
                <a:off x="4274" y="2857"/>
                <a:ext cx="602" cy="536"/>
              </a:xfrm>
              <a:custGeom>
                <a:avLst/>
                <a:gdLst>
                  <a:gd name="T0" fmla="*/ 394 w 2657"/>
                  <a:gd name="T1" fmla="*/ 0 h 2370"/>
                  <a:gd name="T2" fmla="*/ 0 w 2657"/>
                  <a:gd name="T3" fmla="*/ 394 h 2370"/>
                  <a:gd name="T4" fmla="*/ 0 w 2657"/>
                  <a:gd name="T5" fmla="*/ 1974 h 2370"/>
                  <a:gd name="T6" fmla="*/ 394 w 2657"/>
                  <a:gd name="T7" fmla="*/ 2369 h 2370"/>
                  <a:gd name="T8" fmla="*/ 2261 w 2657"/>
                  <a:gd name="T9" fmla="*/ 2369 h 2370"/>
                  <a:gd name="T10" fmla="*/ 2656 w 2657"/>
                  <a:gd name="T11" fmla="*/ 1974 h 2370"/>
                  <a:gd name="T12" fmla="*/ 2656 w 2657"/>
                  <a:gd name="T13" fmla="*/ 394 h 2370"/>
                  <a:gd name="T14" fmla="*/ 2261 w 2657"/>
                  <a:gd name="T15" fmla="*/ 0 h 2370"/>
                  <a:gd name="T16" fmla="*/ 394 w 2657"/>
                  <a:gd name="T17" fmla="*/ 0 h 2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57" h="2370">
                    <a:moveTo>
                      <a:pt x="394" y="0"/>
                    </a:moveTo>
                    <a:cubicBezTo>
                      <a:pt x="197" y="0"/>
                      <a:pt x="0" y="197"/>
                      <a:pt x="0" y="394"/>
                    </a:cubicBezTo>
                    <a:lnTo>
                      <a:pt x="0" y="1974"/>
                    </a:lnTo>
                    <a:cubicBezTo>
                      <a:pt x="0" y="2171"/>
                      <a:pt x="197" y="2369"/>
                      <a:pt x="394" y="2369"/>
                    </a:cubicBezTo>
                    <a:lnTo>
                      <a:pt x="2261" y="2369"/>
                    </a:lnTo>
                    <a:cubicBezTo>
                      <a:pt x="2458" y="2369"/>
                      <a:pt x="2656" y="2171"/>
                      <a:pt x="2656" y="1974"/>
                    </a:cubicBezTo>
                    <a:lnTo>
                      <a:pt x="2656" y="394"/>
                    </a:lnTo>
                    <a:cubicBezTo>
                      <a:pt x="2656" y="197"/>
                      <a:pt x="2458" y="0"/>
                      <a:pt x="2261" y="0"/>
                    </a:cubicBezTo>
                    <a:lnTo>
                      <a:pt x="394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93" name="Text Box 25"/>
              <p:cNvSpPr txBox="1">
                <a:spLocks noChangeArrowheads="1"/>
              </p:cNvSpPr>
              <p:nvPr/>
            </p:nvSpPr>
            <p:spPr bwMode="auto">
              <a:xfrm>
                <a:off x="4300" y="2883"/>
                <a:ext cx="54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NAUCZYCIEL</a:t>
                </a:r>
              </a:p>
            </p:txBody>
          </p:sp>
        </p:grpSp>
        <p:grpSp>
          <p:nvGrpSpPr>
            <p:cNvPr id="32794" name="Group 26"/>
            <p:cNvGrpSpPr>
              <a:grpSpLocks/>
            </p:cNvGrpSpPr>
            <p:nvPr/>
          </p:nvGrpSpPr>
          <p:grpSpPr bwMode="auto">
            <a:xfrm>
              <a:off x="3538" y="3714"/>
              <a:ext cx="601" cy="537"/>
              <a:chOff x="3538" y="3714"/>
              <a:chExt cx="601" cy="537"/>
            </a:xfrm>
          </p:grpSpPr>
          <p:sp>
            <p:nvSpPr>
              <p:cNvPr id="32795" name="Freeform 27"/>
              <p:cNvSpPr>
                <a:spLocks noChangeArrowheads="1"/>
              </p:cNvSpPr>
              <p:nvPr/>
            </p:nvSpPr>
            <p:spPr bwMode="auto">
              <a:xfrm>
                <a:off x="3538" y="3714"/>
                <a:ext cx="601" cy="537"/>
              </a:xfrm>
              <a:custGeom>
                <a:avLst/>
                <a:gdLst>
                  <a:gd name="T0" fmla="*/ 395 w 2656"/>
                  <a:gd name="T1" fmla="*/ 0 h 2374"/>
                  <a:gd name="T2" fmla="*/ 0 w 2656"/>
                  <a:gd name="T3" fmla="*/ 395 h 2374"/>
                  <a:gd name="T4" fmla="*/ 0 w 2656"/>
                  <a:gd name="T5" fmla="*/ 1977 h 2374"/>
                  <a:gd name="T6" fmla="*/ 395 w 2656"/>
                  <a:gd name="T7" fmla="*/ 2373 h 2374"/>
                  <a:gd name="T8" fmla="*/ 2259 w 2656"/>
                  <a:gd name="T9" fmla="*/ 2373 h 2374"/>
                  <a:gd name="T10" fmla="*/ 2655 w 2656"/>
                  <a:gd name="T11" fmla="*/ 1977 h 2374"/>
                  <a:gd name="T12" fmla="*/ 2655 w 2656"/>
                  <a:gd name="T13" fmla="*/ 395 h 2374"/>
                  <a:gd name="T14" fmla="*/ 2259 w 2656"/>
                  <a:gd name="T15" fmla="*/ 0 h 2374"/>
                  <a:gd name="T16" fmla="*/ 395 w 2656"/>
                  <a:gd name="T17" fmla="*/ 0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56" h="2374">
                    <a:moveTo>
                      <a:pt x="395" y="0"/>
                    </a:moveTo>
                    <a:cubicBezTo>
                      <a:pt x="197" y="0"/>
                      <a:pt x="0" y="197"/>
                      <a:pt x="0" y="395"/>
                    </a:cubicBezTo>
                    <a:lnTo>
                      <a:pt x="0" y="1977"/>
                    </a:lnTo>
                    <a:cubicBezTo>
                      <a:pt x="0" y="2175"/>
                      <a:pt x="197" y="2373"/>
                      <a:pt x="395" y="2373"/>
                    </a:cubicBezTo>
                    <a:lnTo>
                      <a:pt x="2259" y="2373"/>
                    </a:lnTo>
                    <a:cubicBezTo>
                      <a:pt x="2457" y="2373"/>
                      <a:pt x="2655" y="2175"/>
                      <a:pt x="2655" y="1977"/>
                    </a:cubicBezTo>
                    <a:lnTo>
                      <a:pt x="2655" y="395"/>
                    </a:lnTo>
                    <a:cubicBezTo>
                      <a:pt x="2655" y="197"/>
                      <a:pt x="2457" y="0"/>
                      <a:pt x="2259" y="0"/>
                    </a:cubicBezTo>
                    <a:lnTo>
                      <a:pt x="395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96" name="Text Box 28"/>
              <p:cNvSpPr txBox="1">
                <a:spLocks noChangeArrowheads="1"/>
              </p:cNvSpPr>
              <p:nvPr/>
            </p:nvSpPr>
            <p:spPr bwMode="auto">
              <a:xfrm>
                <a:off x="3564" y="3740"/>
                <a:ext cx="54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DYREKTOR</a:t>
                </a:r>
              </a:p>
            </p:txBody>
          </p:sp>
        </p:grpSp>
        <p:grpSp>
          <p:nvGrpSpPr>
            <p:cNvPr id="32797" name="Group 29"/>
            <p:cNvGrpSpPr>
              <a:grpSpLocks/>
            </p:cNvGrpSpPr>
            <p:nvPr/>
          </p:nvGrpSpPr>
          <p:grpSpPr bwMode="auto">
            <a:xfrm>
              <a:off x="4274" y="3714"/>
              <a:ext cx="601" cy="537"/>
              <a:chOff x="4274" y="3714"/>
              <a:chExt cx="601" cy="537"/>
            </a:xfrm>
          </p:grpSpPr>
          <p:sp>
            <p:nvSpPr>
              <p:cNvPr id="32798" name="Freeform 30"/>
              <p:cNvSpPr>
                <a:spLocks noChangeArrowheads="1"/>
              </p:cNvSpPr>
              <p:nvPr/>
            </p:nvSpPr>
            <p:spPr bwMode="auto">
              <a:xfrm>
                <a:off x="4274" y="3714"/>
                <a:ext cx="602" cy="537"/>
              </a:xfrm>
              <a:custGeom>
                <a:avLst/>
                <a:gdLst>
                  <a:gd name="T0" fmla="*/ 395 w 2657"/>
                  <a:gd name="T1" fmla="*/ 0 h 2374"/>
                  <a:gd name="T2" fmla="*/ 0 w 2657"/>
                  <a:gd name="T3" fmla="*/ 395 h 2374"/>
                  <a:gd name="T4" fmla="*/ 0 w 2657"/>
                  <a:gd name="T5" fmla="*/ 1977 h 2374"/>
                  <a:gd name="T6" fmla="*/ 395 w 2657"/>
                  <a:gd name="T7" fmla="*/ 2373 h 2374"/>
                  <a:gd name="T8" fmla="*/ 2260 w 2657"/>
                  <a:gd name="T9" fmla="*/ 2373 h 2374"/>
                  <a:gd name="T10" fmla="*/ 2656 w 2657"/>
                  <a:gd name="T11" fmla="*/ 1977 h 2374"/>
                  <a:gd name="T12" fmla="*/ 2656 w 2657"/>
                  <a:gd name="T13" fmla="*/ 395 h 2374"/>
                  <a:gd name="T14" fmla="*/ 2260 w 2657"/>
                  <a:gd name="T15" fmla="*/ 0 h 2374"/>
                  <a:gd name="T16" fmla="*/ 395 w 2657"/>
                  <a:gd name="T17" fmla="*/ 0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57" h="2374">
                    <a:moveTo>
                      <a:pt x="395" y="0"/>
                    </a:moveTo>
                    <a:cubicBezTo>
                      <a:pt x="197" y="0"/>
                      <a:pt x="0" y="197"/>
                      <a:pt x="0" y="395"/>
                    </a:cubicBezTo>
                    <a:lnTo>
                      <a:pt x="0" y="1977"/>
                    </a:lnTo>
                    <a:cubicBezTo>
                      <a:pt x="0" y="2175"/>
                      <a:pt x="197" y="2373"/>
                      <a:pt x="395" y="2373"/>
                    </a:cubicBezTo>
                    <a:lnTo>
                      <a:pt x="2260" y="2373"/>
                    </a:lnTo>
                    <a:cubicBezTo>
                      <a:pt x="2458" y="2373"/>
                      <a:pt x="2656" y="2175"/>
                      <a:pt x="2656" y="1977"/>
                    </a:cubicBezTo>
                    <a:lnTo>
                      <a:pt x="2656" y="395"/>
                    </a:lnTo>
                    <a:cubicBezTo>
                      <a:pt x="2656" y="197"/>
                      <a:pt x="2458" y="0"/>
                      <a:pt x="2260" y="0"/>
                    </a:cubicBezTo>
                    <a:lnTo>
                      <a:pt x="395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799" name="Text Box 31"/>
              <p:cNvSpPr txBox="1">
                <a:spLocks noChangeArrowheads="1"/>
              </p:cNvSpPr>
              <p:nvPr/>
            </p:nvSpPr>
            <p:spPr bwMode="auto">
              <a:xfrm>
                <a:off x="4300" y="3740"/>
                <a:ext cx="54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RODZIC</a:t>
                </a:r>
              </a:p>
            </p:txBody>
          </p:sp>
        </p:grpSp>
        <p:grpSp>
          <p:nvGrpSpPr>
            <p:cNvPr id="32800" name="Group 32"/>
            <p:cNvGrpSpPr>
              <a:grpSpLocks/>
            </p:cNvGrpSpPr>
            <p:nvPr/>
          </p:nvGrpSpPr>
          <p:grpSpPr bwMode="auto">
            <a:xfrm>
              <a:off x="5011" y="3714"/>
              <a:ext cx="601" cy="537"/>
              <a:chOff x="5011" y="3714"/>
              <a:chExt cx="601" cy="537"/>
            </a:xfrm>
          </p:grpSpPr>
          <p:sp>
            <p:nvSpPr>
              <p:cNvPr id="32801" name="Freeform 33"/>
              <p:cNvSpPr>
                <a:spLocks noChangeArrowheads="1"/>
              </p:cNvSpPr>
              <p:nvPr/>
            </p:nvSpPr>
            <p:spPr bwMode="auto">
              <a:xfrm>
                <a:off x="5011" y="3714"/>
                <a:ext cx="602" cy="537"/>
              </a:xfrm>
              <a:custGeom>
                <a:avLst/>
                <a:gdLst>
                  <a:gd name="T0" fmla="*/ 395 w 2657"/>
                  <a:gd name="T1" fmla="*/ 0 h 2374"/>
                  <a:gd name="T2" fmla="*/ 0 w 2657"/>
                  <a:gd name="T3" fmla="*/ 395 h 2374"/>
                  <a:gd name="T4" fmla="*/ 0 w 2657"/>
                  <a:gd name="T5" fmla="*/ 1977 h 2374"/>
                  <a:gd name="T6" fmla="*/ 395 w 2657"/>
                  <a:gd name="T7" fmla="*/ 2373 h 2374"/>
                  <a:gd name="T8" fmla="*/ 2260 w 2657"/>
                  <a:gd name="T9" fmla="*/ 2373 h 2374"/>
                  <a:gd name="T10" fmla="*/ 2656 w 2657"/>
                  <a:gd name="T11" fmla="*/ 1977 h 2374"/>
                  <a:gd name="T12" fmla="*/ 2656 w 2657"/>
                  <a:gd name="T13" fmla="*/ 395 h 2374"/>
                  <a:gd name="T14" fmla="*/ 2260 w 2657"/>
                  <a:gd name="T15" fmla="*/ 0 h 2374"/>
                  <a:gd name="T16" fmla="*/ 395 w 2657"/>
                  <a:gd name="T17" fmla="*/ 0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57" h="2374">
                    <a:moveTo>
                      <a:pt x="395" y="0"/>
                    </a:moveTo>
                    <a:cubicBezTo>
                      <a:pt x="197" y="0"/>
                      <a:pt x="0" y="197"/>
                      <a:pt x="0" y="395"/>
                    </a:cubicBezTo>
                    <a:lnTo>
                      <a:pt x="0" y="1977"/>
                    </a:lnTo>
                    <a:cubicBezTo>
                      <a:pt x="0" y="2175"/>
                      <a:pt x="197" y="2373"/>
                      <a:pt x="395" y="2373"/>
                    </a:cubicBezTo>
                    <a:lnTo>
                      <a:pt x="2260" y="2373"/>
                    </a:lnTo>
                    <a:cubicBezTo>
                      <a:pt x="2458" y="2373"/>
                      <a:pt x="2656" y="2175"/>
                      <a:pt x="2656" y="1977"/>
                    </a:cubicBezTo>
                    <a:lnTo>
                      <a:pt x="2656" y="395"/>
                    </a:lnTo>
                    <a:cubicBezTo>
                      <a:pt x="2656" y="197"/>
                      <a:pt x="2458" y="0"/>
                      <a:pt x="2260" y="0"/>
                    </a:cubicBezTo>
                    <a:lnTo>
                      <a:pt x="395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5037" y="3740"/>
                <a:ext cx="549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UCZEŃ</a:t>
                </a:r>
              </a:p>
            </p:txBody>
          </p:sp>
        </p:grpSp>
      </p:grp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792163" y="4608513"/>
            <a:ext cx="4013200" cy="2141537"/>
            <a:chOff x="499" y="2903"/>
            <a:chExt cx="2528" cy="1349"/>
          </a:xfrm>
        </p:grpSpPr>
        <p:cxnSp>
          <p:nvCxnSpPr>
            <p:cNvPr id="32804" name="AutoShape 36"/>
            <p:cNvCxnSpPr>
              <a:cxnSpLocks noChangeShapeType="1"/>
            </p:cNvCxnSpPr>
            <p:nvPr/>
          </p:nvCxnSpPr>
          <p:spPr bwMode="auto">
            <a:xfrm rot="16200000" flipV="1">
              <a:off x="2056" y="3128"/>
              <a:ext cx="309" cy="899"/>
            </a:xfrm>
            <a:prstGeom prst="bentConnector3">
              <a:avLst>
                <a:gd name="adj1" fmla="val 49926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805" name="AutoShape 37"/>
            <p:cNvCxnSpPr>
              <a:cxnSpLocks noChangeShapeType="1"/>
            </p:cNvCxnSpPr>
            <p:nvPr/>
          </p:nvCxnSpPr>
          <p:spPr bwMode="auto">
            <a:xfrm rot="16200000" flipV="1">
              <a:off x="1607" y="3578"/>
              <a:ext cx="309" cy="0"/>
            </a:xfrm>
            <a:prstGeom prst="bentConnector2">
              <a:avLst/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806" name="AutoShape 38"/>
            <p:cNvCxnSpPr>
              <a:cxnSpLocks noChangeShapeType="1"/>
            </p:cNvCxnSpPr>
            <p:nvPr/>
          </p:nvCxnSpPr>
          <p:spPr bwMode="auto">
            <a:xfrm rot="16200000">
              <a:off x="1159" y="3131"/>
              <a:ext cx="309" cy="894"/>
            </a:xfrm>
            <a:prstGeom prst="bentConnector3">
              <a:avLst>
                <a:gd name="adj1" fmla="val 49926"/>
              </a:avLst>
            </a:prstGeom>
            <a:noFill/>
            <a:ln w="28440" cap="sq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32807" name="Group 39"/>
            <p:cNvGrpSpPr>
              <a:grpSpLocks/>
            </p:cNvGrpSpPr>
            <p:nvPr/>
          </p:nvGrpSpPr>
          <p:grpSpPr bwMode="auto">
            <a:xfrm>
              <a:off x="1394" y="2903"/>
              <a:ext cx="735" cy="520"/>
              <a:chOff x="1394" y="2903"/>
              <a:chExt cx="735" cy="520"/>
            </a:xfrm>
          </p:grpSpPr>
          <p:sp>
            <p:nvSpPr>
              <p:cNvPr id="32808" name="Freeform 40"/>
              <p:cNvSpPr>
                <a:spLocks noChangeArrowheads="1"/>
              </p:cNvSpPr>
              <p:nvPr/>
            </p:nvSpPr>
            <p:spPr bwMode="auto">
              <a:xfrm>
                <a:off x="1394" y="2903"/>
                <a:ext cx="736" cy="521"/>
              </a:xfrm>
              <a:custGeom>
                <a:avLst/>
                <a:gdLst>
                  <a:gd name="T0" fmla="*/ 383 w 3248"/>
                  <a:gd name="T1" fmla="*/ 0 h 2300"/>
                  <a:gd name="T2" fmla="*/ 0 w 3248"/>
                  <a:gd name="T3" fmla="*/ 383 h 2300"/>
                  <a:gd name="T4" fmla="*/ 0 w 3248"/>
                  <a:gd name="T5" fmla="*/ 1915 h 2300"/>
                  <a:gd name="T6" fmla="*/ 383 w 3248"/>
                  <a:gd name="T7" fmla="*/ 2299 h 2300"/>
                  <a:gd name="T8" fmla="*/ 2863 w 3248"/>
                  <a:gd name="T9" fmla="*/ 2299 h 2300"/>
                  <a:gd name="T10" fmla="*/ 3247 w 3248"/>
                  <a:gd name="T11" fmla="*/ 1915 h 2300"/>
                  <a:gd name="T12" fmla="*/ 3247 w 3248"/>
                  <a:gd name="T13" fmla="*/ 383 h 2300"/>
                  <a:gd name="T14" fmla="*/ 2863 w 3248"/>
                  <a:gd name="T15" fmla="*/ 0 h 2300"/>
                  <a:gd name="T16" fmla="*/ 383 w 3248"/>
                  <a:gd name="T1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8" h="2300">
                    <a:moveTo>
                      <a:pt x="383" y="0"/>
                    </a:moveTo>
                    <a:cubicBezTo>
                      <a:pt x="191" y="0"/>
                      <a:pt x="0" y="191"/>
                      <a:pt x="0" y="383"/>
                    </a:cubicBezTo>
                    <a:lnTo>
                      <a:pt x="0" y="1915"/>
                    </a:lnTo>
                    <a:cubicBezTo>
                      <a:pt x="0" y="2107"/>
                      <a:pt x="191" y="2299"/>
                      <a:pt x="383" y="2299"/>
                    </a:cubicBezTo>
                    <a:lnTo>
                      <a:pt x="2863" y="2299"/>
                    </a:lnTo>
                    <a:cubicBezTo>
                      <a:pt x="3055" y="2299"/>
                      <a:pt x="3247" y="2107"/>
                      <a:pt x="3247" y="1915"/>
                    </a:cubicBezTo>
                    <a:lnTo>
                      <a:pt x="3247" y="383"/>
                    </a:lnTo>
                    <a:cubicBezTo>
                      <a:pt x="3247" y="191"/>
                      <a:pt x="3055" y="0"/>
                      <a:pt x="2863" y="0"/>
                    </a:cubicBezTo>
                    <a:lnTo>
                      <a:pt x="383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809" name="Text Box 41"/>
              <p:cNvSpPr txBox="1">
                <a:spLocks noChangeArrowheads="1"/>
              </p:cNvSpPr>
              <p:nvPr/>
            </p:nvSpPr>
            <p:spPr bwMode="auto">
              <a:xfrm>
                <a:off x="1419" y="2928"/>
                <a:ext cx="684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RODZIC</a:t>
                </a:r>
              </a:p>
            </p:txBody>
          </p:sp>
        </p:grpSp>
        <p:grpSp>
          <p:nvGrpSpPr>
            <p:cNvPr id="32810" name="Group 42"/>
            <p:cNvGrpSpPr>
              <a:grpSpLocks/>
            </p:cNvGrpSpPr>
            <p:nvPr/>
          </p:nvGrpSpPr>
          <p:grpSpPr bwMode="auto">
            <a:xfrm>
              <a:off x="499" y="3732"/>
              <a:ext cx="735" cy="520"/>
              <a:chOff x="499" y="3732"/>
              <a:chExt cx="735" cy="520"/>
            </a:xfrm>
          </p:grpSpPr>
          <p:sp>
            <p:nvSpPr>
              <p:cNvPr id="32811" name="Freeform 43"/>
              <p:cNvSpPr>
                <a:spLocks noChangeArrowheads="1"/>
              </p:cNvSpPr>
              <p:nvPr/>
            </p:nvSpPr>
            <p:spPr bwMode="auto">
              <a:xfrm>
                <a:off x="499" y="3732"/>
                <a:ext cx="736" cy="521"/>
              </a:xfrm>
              <a:custGeom>
                <a:avLst/>
                <a:gdLst>
                  <a:gd name="T0" fmla="*/ 383 w 3248"/>
                  <a:gd name="T1" fmla="*/ 0 h 2300"/>
                  <a:gd name="T2" fmla="*/ 0 w 3248"/>
                  <a:gd name="T3" fmla="*/ 383 h 2300"/>
                  <a:gd name="T4" fmla="*/ 0 w 3248"/>
                  <a:gd name="T5" fmla="*/ 1915 h 2300"/>
                  <a:gd name="T6" fmla="*/ 383 w 3248"/>
                  <a:gd name="T7" fmla="*/ 2299 h 2300"/>
                  <a:gd name="T8" fmla="*/ 2863 w 3248"/>
                  <a:gd name="T9" fmla="*/ 2299 h 2300"/>
                  <a:gd name="T10" fmla="*/ 3247 w 3248"/>
                  <a:gd name="T11" fmla="*/ 1915 h 2300"/>
                  <a:gd name="T12" fmla="*/ 3247 w 3248"/>
                  <a:gd name="T13" fmla="*/ 383 h 2300"/>
                  <a:gd name="T14" fmla="*/ 2863 w 3248"/>
                  <a:gd name="T15" fmla="*/ 0 h 2300"/>
                  <a:gd name="T16" fmla="*/ 383 w 3248"/>
                  <a:gd name="T1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8" h="2300">
                    <a:moveTo>
                      <a:pt x="383" y="0"/>
                    </a:moveTo>
                    <a:cubicBezTo>
                      <a:pt x="191" y="0"/>
                      <a:pt x="0" y="191"/>
                      <a:pt x="0" y="383"/>
                    </a:cubicBezTo>
                    <a:lnTo>
                      <a:pt x="0" y="1915"/>
                    </a:lnTo>
                    <a:cubicBezTo>
                      <a:pt x="0" y="2107"/>
                      <a:pt x="191" y="2299"/>
                      <a:pt x="383" y="2299"/>
                    </a:cubicBezTo>
                    <a:lnTo>
                      <a:pt x="2863" y="2299"/>
                    </a:lnTo>
                    <a:cubicBezTo>
                      <a:pt x="3055" y="2299"/>
                      <a:pt x="3247" y="2107"/>
                      <a:pt x="3247" y="1915"/>
                    </a:cubicBezTo>
                    <a:lnTo>
                      <a:pt x="3247" y="383"/>
                    </a:lnTo>
                    <a:cubicBezTo>
                      <a:pt x="3247" y="191"/>
                      <a:pt x="3055" y="0"/>
                      <a:pt x="2863" y="0"/>
                    </a:cubicBezTo>
                    <a:lnTo>
                      <a:pt x="383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524" y="3757"/>
                <a:ext cx="684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DYREKTOR</a:t>
                </a:r>
              </a:p>
            </p:txBody>
          </p:sp>
        </p:grpSp>
        <p:grpSp>
          <p:nvGrpSpPr>
            <p:cNvPr id="32813" name="Group 45"/>
            <p:cNvGrpSpPr>
              <a:grpSpLocks/>
            </p:cNvGrpSpPr>
            <p:nvPr/>
          </p:nvGrpSpPr>
          <p:grpSpPr bwMode="auto">
            <a:xfrm>
              <a:off x="1394" y="3732"/>
              <a:ext cx="735" cy="520"/>
              <a:chOff x="1394" y="3732"/>
              <a:chExt cx="735" cy="520"/>
            </a:xfrm>
          </p:grpSpPr>
          <p:sp>
            <p:nvSpPr>
              <p:cNvPr id="32814" name="Freeform 46"/>
              <p:cNvSpPr>
                <a:spLocks noChangeArrowheads="1"/>
              </p:cNvSpPr>
              <p:nvPr/>
            </p:nvSpPr>
            <p:spPr bwMode="auto">
              <a:xfrm>
                <a:off x="1394" y="3732"/>
                <a:ext cx="736" cy="521"/>
              </a:xfrm>
              <a:custGeom>
                <a:avLst/>
                <a:gdLst>
                  <a:gd name="T0" fmla="*/ 383 w 3248"/>
                  <a:gd name="T1" fmla="*/ 0 h 2300"/>
                  <a:gd name="T2" fmla="*/ 0 w 3248"/>
                  <a:gd name="T3" fmla="*/ 383 h 2300"/>
                  <a:gd name="T4" fmla="*/ 0 w 3248"/>
                  <a:gd name="T5" fmla="*/ 1915 h 2300"/>
                  <a:gd name="T6" fmla="*/ 383 w 3248"/>
                  <a:gd name="T7" fmla="*/ 2299 h 2300"/>
                  <a:gd name="T8" fmla="*/ 2863 w 3248"/>
                  <a:gd name="T9" fmla="*/ 2299 h 2300"/>
                  <a:gd name="T10" fmla="*/ 3247 w 3248"/>
                  <a:gd name="T11" fmla="*/ 1915 h 2300"/>
                  <a:gd name="T12" fmla="*/ 3247 w 3248"/>
                  <a:gd name="T13" fmla="*/ 383 h 2300"/>
                  <a:gd name="T14" fmla="*/ 2863 w 3248"/>
                  <a:gd name="T15" fmla="*/ 0 h 2300"/>
                  <a:gd name="T16" fmla="*/ 383 w 3248"/>
                  <a:gd name="T1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8" h="2300">
                    <a:moveTo>
                      <a:pt x="383" y="0"/>
                    </a:moveTo>
                    <a:cubicBezTo>
                      <a:pt x="191" y="0"/>
                      <a:pt x="0" y="191"/>
                      <a:pt x="0" y="383"/>
                    </a:cubicBezTo>
                    <a:lnTo>
                      <a:pt x="0" y="1915"/>
                    </a:lnTo>
                    <a:cubicBezTo>
                      <a:pt x="0" y="2107"/>
                      <a:pt x="191" y="2299"/>
                      <a:pt x="383" y="2299"/>
                    </a:cubicBezTo>
                    <a:lnTo>
                      <a:pt x="2863" y="2299"/>
                    </a:lnTo>
                    <a:cubicBezTo>
                      <a:pt x="3055" y="2299"/>
                      <a:pt x="3247" y="2107"/>
                      <a:pt x="3247" y="1915"/>
                    </a:cubicBezTo>
                    <a:lnTo>
                      <a:pt x="3247" y="383"/>
                    </a:lnTo>
                    <a:cubicBezTo>
                      <a:pt x="3247" y="191"/>
                      <a:pt x="3055" y="0"/>
                      <a:pt x="2863" y="0"/>
                    </a:cubicBezTo>
                    <a:lnTo>
                      <a:pt x="383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815" name="Text Box 47"/>
              <p:cNvSpPr txBox="1">
                <a:spLocks noChangeArrowheads="1"/>
              </p:cNvSpPr>
              <p:nvPr/>
            </p:nvSpPr>
            <p:spPr bwMode="auto">
              <a:xfrm>
                <a:off x="1419" y="3757"/>
                <a:ext cx="684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PEDAGOG</a:t>
                </a:r>
              </a:p>
            </p:txBody>
          </p:sp>
        </p:grpSp>
        <p:grpSp>
          <p:nvGrpSpPr>
            <p:cNvPr id="32816" name="Group 48"/>
            <p:cNvGrpSpPr>
              <a:grpSpLocks/>
            </p:cNvGrpSpPr>
            <p:nvPr/>
          </p:nvGrpSpPr>
          <p:grpSpPr bwMode="auto">
            <a:xfrm>
              <a:off x="2292" y="3732"/>
              <a:ext cx="735" cy="520"/>
              <a:chOff x="2292" y="3732"/>
              <a:chExt cx="735" cy="520"/>
            </a:xfrm>
          </p:grpSpPr>
          <p:sp>
            <p:nvSpPr>
              <p:cNvPr id="32817" name="Freeform 49"/>
              <p:cNvSpPr>
                <a:spLocks noChangeArrowheads="1"/>
              </p:cNvSpPr>
              <p:nvPr/>
            </p:nvSpPr>
            <p:spPr bwMode="auto">
              <a:xfrm>
                <a:off x="2292" y="3732"/>
                <a:ext cx="736" cy="521"/>
              </a:xfrm>
              <a:custGeom>
                <a:avLst/>
                <a:gdLst>
                  <a:gd name="T0" fmla="*/ 383 w 3248"/>
                  <a:gd name="T1" fmla="*/ 0 h 2300"/>
                  <a:gd name="T2" fmla="*/ 0 w 3248"/>
                  <a:gd name="T3" fmla="*/ 383 h 2300"/>
                  <a:gd name="T4" fmla="*/ 0 w 3248"/>
                  <a:gd name="T5" fmla="*/ 1915 h 2300"/>
                  <a:gd name="T6" fmla="*/ 383 w 3248"/>
                  <a:gd name="T7" fmla="*/ 2299 h 2300"/>
                  <a:gd name="T8" fmla="*/ 2863 w 3248"/>
                  <a:gd name="T9" fmla="*/ 2299 h 2300"/>
                  <a:gd name="T10" fmla="*/ 3247 w 3248"/>
                  <a:gd name="T11" fmla="*/ 1915 h 2300"/>
                  <a:gd name="T12" fmla="*/ 3247 w 3248"/>
                  <a:gd name="T13" fmla="*/ 383 h 2300"/>
                  <a:gd name="T14" fmla="*/ 2863 w 3248"/>
                  <a:gd name="T15" fmla="*/ 0 h 2300"/>
                  <a:gd name="T16" fmla="*/ 383 w 3248"/>
                  <a:gd name="T1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8" h="2300">
                    <a:moveTo>
                      <a:pt x="383" y="0"/>
                    </a:moveTo>
                    <a:cubicBezTo>
                      <a:pt x="191" y="0"/>
                      <a:pt x="0" y="191"/>
                      <a:pt x="0" y="383"/>
                    </a:cubicBezTo>
                    <a:lnTo>
                      <a:pt x="0" y="1915"/>
                    </a:lnTo>
                    <a:cubicBezTo>
                      <a:pt x="0" y="2107"/>
                      <a:pt x="191" y="2299"/>
                      <a:pt x="383" y="2299"/>
                    </a:cubicBezTo>
                    <a:lnTo>
                      <a:pt x="2863" y="2299"/>
                    </a:lnTo>
                    <a:cubicBezTo>
                      <a:pt x="3055" y="2299"/>
                      <a:pt x="3247" y="2107"/>
                      <a:pt x="3247" y="1915"/>
                    </a:cubicBezTo>
                    <a:lnTo>
                      <a:pt x="3247" y="383"/>
                    </a:lnTo>
                    <a:cubicBezTo>
                      <a:pt x="3247" y="191"/>
                      <a:pt x="3055" y="0"/>
                      <a:pt x="2863" y="0"/>
                    </a:cubicBezTo>
                    <a:lnTo>
                      <a:pt x="383" y="0"/>
                    </a:lnTo>
                  </a:path>
                </a:pathLst>
              </a:custGeom>
              <a:solidFill>
                <a:srgbClr val="33CCCC"/>
              </a:solidFill>
              <a:ln w="9360" cap="sq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2818" name="Text Box 50"/>
              <p:cNvSpPr txBox="1">
                <a:spLocks noChangeArrowheads="1"/>
              </p:cNvSpPr>
              <p:nvPr/>
            </p:nvSpPr>
            <p:spPr bwMode="auto">
              <a:xfrm>
                <a:off x="2317" y="3757"/>
                <a:ext cx="684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360" cap="sq">
                    <a:solidFill>
                      <a:srgbClr val="0033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3366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pl-PL" altLang="pl-PL" sz="900"/>
                  <a:t>WYCHOWAWCA</a:t>
                </a:r>
              </a:p>
            </p:txBody>
          </p:sp>
        </p:grpSp>
      </p:grpSp>
      <p:pic>
        <p:nvPicPr>
          <p:cNvPr id="32819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678113"/>
            <a:ext cx="823912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819272"/>
      </p:ext>
    </p:extLst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1"/>
          <p:cNvGrpSpPr>
            <a:grpSpLocks/>
          </p:cNvGrpSpPr>
          <p:nvPr/>
        </p:nvGrpSpPr>
        <p:grpSpPr bwMode="auto">
          <a:xfrm>
            <a:off x="833438" y="833438"/>
            <a:ext cx="7778750" cy="966787"/>
            <a:chOff x="525" y="525"/>
            <a:chExt cx="4900" cy="609"/>
          </a:xfrm>
        </p:grpSpPr>
        <p:sp>
          <p:nvSpPr>
            <p:cNvPr id="33794" name="Text Box 2"/>
            <p:cNvSpPr txBox="1">
              <a:spLocks noChangeArrowheads="1"/>
            </p:cNvSpPr>
            <p:nvPr/>
          </p:nvSpPr>
          <p:spPr bwMode="auto">
            <a:xfrm>
              <a:off x="525" y="525"/>
              <a:ext cx="4900" cy="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3366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pl-PL" altLang="pl-PL" sz="3600" b="1" dirty="0">
                  <a:solidFill>
                    <a:srgbClr val="006666"/>
                  </a:solidFill>
                </a:rPr>
                <a:t>DOSKONALIMY SIĘ</a:t>
              </a:r>
            </a:p>
          </p:txBody>
        </p:sp>
      </p:grpSp>
      <p:sp>
        <p:nvSpPr>
          <p:cNvPr id="33795" name="Rectangle 3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4189413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/>
          <a:p>
            <a:pPr marL="342900" indent="-288925" algn="l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1" u="sng" dirty="0">
                <a:solidFill>
                  <a:srgbClr val="003366"/>
                </a:solidFill>
              </a:rPr>
              <a:t>REALIZUJEMY PROGRAMY I PROJEKTY:</a:t>
            </a:r>
          </a:p>
          <a:p>
            <a:pPr marL="342900" indent="-288925" algn="l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1800" dirty="0">
              <a:solidFill>
                <a:srgbClr val="003366"/>
              </a:solidFill>
            </a:endParaRP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Projekt  GWO „Lepsza Szkoła”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„Zbieramy kartridże – Ratujemy konie”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Programy profilaktyczne realizowane przez Centrum Edukacji Epsilon z Bielska Białej –”Rodzic na szóstkę”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</a:t>
            </a:r>
            <a:r>
              <a:rPr lang="pl-PL" altLang="pl-PL" sz="1800" b="0" dirty="0" err="1">
                <a:solidFill>
                  <a:srgbClr val="003366"/>
                </a:solidFill>
              </a:rPr>
              <a:t>profilaktyczno</a:t>
            </a:r>
            <a:r>
              <a:rPr lang="pl-PL" altLang="pl-PL" sz="1800" b="0" dirty="0">
                <a:solidFill>
                  <a:srgbClr val="003366"/>
                </a:solidFill>
              </a:rPr>
              <a:t> – komunikacyjny „Dwa cztery kółka” oraz „Bezpieczny Przejazd” realizowany przez Komendę Policji w Sosnowcu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edukacyjny „Trzymaj formę”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edukacyjny „Radosny uśmiech”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edukacyjny „Aktywnie po zdrowie”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edukacyjny „Każdy uczeń wie, co robić z ZSEE”</a:t>
            </a:r>
          </a:p>
          <a:p>
            <a:pPr marL="342900" indent="-288925" algn="l">
              <a:lnSpc>
                <a:spcPct val="8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1800" b="0" dirty="0">
                <a:solidFill>
                  <a:srgbClr val="003366"/>
                </a:solidFill>
              </a:rPr>
              <a:t>Program </a:t>
            </a:r>
            <a:r>
              <a:rPr lang="pl-PL" altLang="pl-PL" sz="1800" b="0" dirty="0" err="1">
                <a:solidFill>
                  <a:srgbClr val="003366"/>
                </a:solidFill>
              </a:rPr>
              <a:t>edukacyjno</a:t>
            </a:r>
            <a:r>
              <a:rPr lang="pl-PL" altLang="pl-PL" sz="1800" b="0" dirty="0">
                <a:solidFill>
                  <a:srgbClr val="003366"/>
                </a:solidFill>
              </a:rPr>
              <a:t> – terapeutyczny „</a:t>
            </a:r>
            <a:r>
              <a:rPr lang="pl-PL" altLang="pl-PL" sz="1800" b="0" dirty="0" err="1">
                <a:solidFill>
                  <a:srgbClr val="003366"/>
                </a:solidFill>
              </a:rPr>
              <a:t>Ortograffiti</a:t>
            </a:r>
            <a:r>
              <a:rPr lang="pl-PL" altLang="pl-PL" sz="1800" b="0" dirty="0">
                <a:solidFill>
                  <a:srgbClr val="003366"/>
                </a:solidFill>
              </a:rPr>
              <a:t>”</a:t>
            </a:r>
          </a:p>
          <a:p>
            <a:pPr marL="342900" indent="-288925">
              <a:lnSpc>
                <a:spcPct val="80000"/>
              </a:lnSpc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1800" b="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9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3438" y="552450"/>
            <a:ext cx="7778750" cy="1277938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dirty="0" smtClean="0"/>
              <a:t> </a:t>
            </a:r>
            <a:r>
              <a:rPr lang="pl-PL" altLang="pl-PL" b="1" dirty="0">
                <a:solidFill>
                  <a:srgbClr val="006666"/>
                </a:solidFill>
              </a:rPr>
              <a:t>DOSKONALIMY </a:t>
            </a:r>
            <a:r>
              <a:rPr lang="pl-PL" altLang="pl-PL" b="1" dirty="0" smtClean="0">
                <a:solidFill>
                  <a:srgbClr val="006666"/>
                </a:solidFill>
              </a:rPr>
              <a:t>SIĘ</a:t>
            </a:r>
            <a:endParaRPr lang="pl-PL" altLang="pl-PL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2303463"/>
            <a:ext cx="7978775" cy="374332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431800" indent="-398463">
              <a:spcBef>
                <a:spcPts val="438"/>
              </a:spcBef>
              <a:buSzPct val="45000"/>
              <a:buFont typeface="Symbol" pitchFamily="18" charset="2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altLang="pl-PL" sz="1800" dirty="0"/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Program edukacyjny „Między nami kobietkami”- dla uczennic klas VI</a:t>
            </a:r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Program „Czytające szkoły” w ramach kampanii społecznej „Cała Polska czyta dzieciom”</a:t>
            </a:r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Dzień Bezpiecznego Internetu </a:t>
            </a:r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„Kiszone ogórki” - program profilaktyczny nt. nikotynizmu prowadzony przez Stowarzyszenie Na Rzecz Krzewienia Abstynencji  i  Promocji Zdrowego Stylu Życia PRO-VITA z Gliwic</a:t>
            </a:r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Projekt „Klub czterech Żywiołów”</a:t>
            </a:r>
          </a:p>
          <a:p>
            <a:pPr marL="431800" indent="-398463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sz="1800" dirty="0"/>
              <a:t>„Ekologia w mieście” – wspieranie uzdolnień naukowych młodzieży</a:t>
            </a:r>
          </a:p>
        </p:txBody>
      </p:sp>
    </p:spTree>
    <p:extLst>
      <p:ext uri="{BB962C8B-B14F-4D97-AF65-F5344CB8AC3E}">
        <p14:creationId xmlns:p14="http://schemas.microsoft.com/office/powerpoint/2010/main" val="378721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Pokaz na ekranie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DOSKONALIMY SIĘ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1</cp:revision>
  <dcterms:created xsi:type="dcterms:W3CDTF">2014-07-31T12:04:12Z</dcterms:created>
  <dcterms:modified xsi:type="dcterms:W3CDTF">2014-07-31T17:26:51Z</dcterms:modified>
</cp:coreProperties>
</file>